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438" r:id="rId3"/>
    <p:sldId id="439" r:id="rId4"/>
    <p:sldId id="445" r:id="rId5"/>
    <p:sldId id="440" r:id="rId6"/>
    <p:sldId id="441" r:id="rId7"/>
    <p:sldId id="442" r:id="rId8"/>
    <p:sldId id="424" r:id="rId9"/>
    <p:sldId id="425" r:id="rId10"/>
    <p:sldId id="426" r:id="rId11"/>
    <p:sldId id="427" r:id="rId12"/>
    <p:sldId id="428" r:id="rId13"/>
    <p:sldId id="429" r:id="rId14"/>
    <p:sldId id="430" r:id="rId15"/>
    <p:sldId id="431" r:id="rId16"/>
    <p:sldId id="432" r:id="rId17"/>
    <p:sldId id="433" r:id="rId18"/>
    <p:sldId id="434" r:id="rId19"/>
    <p:sldId id="435" r:id="rId20"/>
    <p:sldId id="437" r:id="rId21"/>
    <p:sldId id="436" r:id="rId22"/>
    <p:sldId id="444" r:id="rId23"/>
    <p:sldId id="443" r:id="rId24"/>
    <p:sldId id="377" r:id="rId25"/>
    <p:sldId id="376" r:id="rId26"/>
    <p:sldId id="378" r:id="rId27"/>
    <p:sldId id="381" r:id="rId28"/>
    <p:sldId id="423" r:id="rId29"/>
    <p:sldId id="379" r:id="rId30"/>
    <p:sldId id="390" r:id="rId31"/>
    <p:sldId id="389" r:id="rId32"/>
    <p:sldId id="395" r:id="rId33"/>
    <p:sldId id="347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rina" initials="I" lastIdx="2" clrIdx="0">
    <p:extLst>
      <p:ext uri="{19B8F6BF-5375-455C-9EA6-DF929625EA0E}">
        <p15:presenceInfo xmlns:p15="http://schemas.microsoft.com/office/powerpoint/2012/main" xmlns="" userId="Ir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A66AC"/>
    <a:srgbClr val="AE8242"/>
    <a:srgbClr val="273F59"/>
    <a:srgbClr val="503E2A"/>
    <a:srgbClr val="A6ABB5"/>
    <a:srgbClr val="A2A9AC"/>
    <a:srgbClr val="8D9381"/>
    <a:srgbClr val="525D53"/>
    <a:srgbClr val="889270"/>
    <a:srgbClr val="91997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90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66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DCD9-94C6-4D92-B69C-91344AFF4C0A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4B8B0BF-427C-4333-8ACD-F72697C61D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221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DCD9-94C6-4D92-B69C-91344AFF4C0A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4B8B0BF-427C-4333-8ACD-F72697C61D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2021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DCD9-94C6-4D92-B69C-91344AFF4C0A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4B8B0BF-427C-4333-8ACD-F72697C61D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915861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DCD9-94C6-4D92-B69C-91344AFF4C0A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B8B0BF-427C-4333-8ACD-F72697C61D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5112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DCD9-94C6-4D92-B69C-91344AFF4C0A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B8B0BF-427C-4333-8ACD-F72697C61D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148140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DCD9-94C6-4D92-B69C-91344AFF4C0A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B8B0BF-427C-4333-8ACD-F72697C61D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3291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DCD9-94C6-4D92-B69C-91344AFF4C0A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B0BF-427C-4333-8ACD-F72697C61D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6353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DCD9-94C6-4D92-B69C-91344AFF4C0A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B0BF-427C-4333-8ACD-F72697C61D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0924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DCD9-94C6-4D92-B69C-91344AFF4C0A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B0BF-427C-4333-8ACD-F72697C61D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7089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DCD9-94C6-4D92-B69C-91344AFF4C0A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4B8B0BF-427C-4333-8ACD-F72697C61D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1031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DCD9-94C6-4D92-B69C-91344AFF4C0A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4B8B0BF-427C-4333-8ACD-F72697C61D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6771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DCD9-94C6-4D92-B69C-91344AFF4C0A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4B8B0BF-427C-4333-8ACD-F72697C61D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2653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DCD9-94C6-4D92-B69C-91344AFF4C0A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B0BF-427C-4333-8ACD-F72697C61D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575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DCD9-94C6-4D92-B69C-91344AFF4C0A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B0BF-427C-4333-8ACD-F72697C61D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7397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DCD9-94C6-4D92-B69C-91344AFF4C0A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B0BF-427C-4333-8ACD-F72697C61D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2990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DCD9-94C6-4D92-B69C-91344AFF4C0A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B8B0BF-427C-4333-8ACD-F72697C61D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9829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7DCD9-94C6-4D92-B69C-91344AFF4C0A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4B8B0BF-427C-4333-8ACD-F72697C61D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328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forms.gle/Hy6QmaVbrjUs4H6N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2292204-1E01-4EA2-A942-0DDB13773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638" y="174089"/>
            <a:ext cx="8664920" cy="69333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Структурное подразделение «Ларичихинский детский сад»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МКОУ «</a:t>
            </a:r>
            <a:r>
              <a:rPr lang="ru-RU" b="1" dirty="0" err="1" smtClean="0">
                <a:solidFill>
                  <a:srgbClr val="002060"/>
                </a:solidFill>
              </a:rPr>
              <a:t>Ларичихинская</a:t>
            </a:r>
            <a:r>
              <a:rPr lang="ru-RU" b="1" dirty="0" smtClean="0">
                <a:solidFill>
                  <a:srgbClr val="002060"/>
                </a:solidFill>
              </a:rPr>
              <a:t> СОШ»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2BC9E58-DECC-4D9B-867B-BA4D99AE1F88}"/>
              </a:ext>
            </a:extLst>
          </p:cNvPr>
          <p:cNvSpPr txBox="1"/>
          <p:nvPr/>
        </p:nvSpPr>
        <p:spPr>
          <a:xfrm>
            <a:off x="1728472" y="1154950"/>
            <a:ext cx="96329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Новые формы работы с родителями в ДОУ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52CCD2D-EC54-4F07-9E7A-DCDC8B8EC5EE}"/>
              </a:ext>
            </a:extLst>
          </p:cNvPr>
          <p:cNvSpPr txBox="1"/>
          <p:nvPr/>
        </p:nvSpPr>
        <p:spPr>
          <a:xfrm>
            <a:off x="4576040" y="6314579"/>
            <a:ext cx="257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С. </a:t>
            </a:r>
            <a:r>
              <a:rPr lang="ru-RU" b="1" dirty="0" err="1" smtClean="0">
                <a:solidFill>
                  <a:srgbClr val="002060"/>
                </a:solidFill>
              </a:rPr>
              <a:t>Ларичиха</a:t>
            </a:r>
            <a:r>
              <a:rPr lang="ru-RU" b="1" dirty="0" smtClean="0">
                <a:solidFill>
                  <a:srgbClr val="002060"/>
                </a:solidFill>
              </a:rPr>
              <a:t>, 2023 г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52CCD2D-EC54-4F07-9E7A-DCDC8B8EC5EE}"/>
              </a:ext>
            </a:extLst>
          </p:cNvPr>
          <p:cNvSpPr txBox="1"/>
          <p:nvPr/>
        </p:nvSpPr>
        <p:spPr>
          <a:xfrm>
            <a:off x="7618289" y="5802745"/>
            <a:ext cx="395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002060"/>
                </a:solidFill>
              </a:rPr>
              <a:t>Кирей Юлия Валерьевна, </a:t>
            </a:r>
          </a:p>
          <a:p>
            <a:pPr algn="r"/>
            <a:r>
              <a:rPr lang="ru-RU" sz="1400" b="1" dirty="0" smtClean="0">
                <a:solidFill>
                  <a:srgbClr val="002060"/>
                </a:solidFill>
              </a:rPr>
              <a:t>Старший воспитатель первой категории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Admin\Desktop\15 ноября\str_vospitately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629" y="2708647"/>
            <a:ext cx="6090249" cy="3425381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726059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2139"/>
    </mc:Choice>
    <mc:Fallback>
      <p:transition spd="slow" advTm="12139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 xmlns="">
        <p14:playEvt time="0" objId="10"/>
        <p14:playEvt time="1" objId="7"/>
        <p14:stopEvt time="11742" objId="10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C:\Users\Admin\Downloads\166908588168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337" y="198408"/>
            <a:ext cx="10489720" cy="6530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:\Users\Admin\Downloads\166908591179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445" y="106362"/>
            <a:ext cx="10567359" cy="6604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C:\Users\Admin\Downloads\16690859504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2038" y="267418"/>
            <a:ext cx="10265434" cy="6461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:\Users\Admin\Downloads\166908598643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4127" y="198408"/>
            <a:ext cx="10239555" cy="6461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:\Users\Admin\Downloads\166908605079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2370" y="74663"/>
            <a:ext cx="10222302" cy="6468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:\Users\Admin\Downloads\166908615606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1984" y="136721"/>
            <a:ext cx="10446590" cy="658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:\Users\Admin\Downloads\166908618533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4128" y="158339"/>
            <a:ext cx="10334446" cy="6371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C:\Users\Admin\Downloads\166908621950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8196" y="96029"/>
            <a:ext cx="9859993" cy="6580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C:\Users\Admin\Downloads\166908626625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5229" y="157964"/>
            <a:ext cx="9704717" cy="6543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C:\Users\Admin\Downloads\166908630735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9238" y="118309"/>
            <a:ext cx="10412083" cy="6739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882795" cy="5799550"/>
          </a:xfrm>
        </p:spPr>
        <p:txBody>
          <a:bodyPr>
            <a:normAutofit/>
          </a:bodyPr>
          <a:lstStyle/>
          <a:p>
            <a:pPr algn="just"/>
            <a:r>
              <a:rPr lang="ru-RU" sz="4000" dirty="0" smtClean="0"/>
              <a:t>В нашем ДОУ созданы условия поддержки родителей (законных представителей) в воспитании детей, охране и укреплении их здоровья. Используется всё многообразие форм вовлечения семей в образовательную деятельность и жизнь ДОУ.</a:t>
            </a:r>
            <a:br>
              <a:rPr lang="ru-RU" sz="4000" dirty="0" smtClean="0"/>
            </a:br>
            <a:endParaRPr lang="ru-RU" sz="4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C:\Users\Admin\Downloads\166908642703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2109" y="207632"/>
            <a:ext cx="10470970" cy="6445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C:\Users\Admin\Downloads\166908638338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0776" y="184981"/>
            <a:ext cx="10187797" cy="6454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8761" y="349790"/>
            <a:ext cx="10018712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Проведенное исследование </a:t>
            </a:r>
            <a:br>
              <a:rPr lang="ru-RU" b="1" dirty="0" smtClean="0"/>
            </a:br>
            <a:r>
              <a:rPr lang="ru-RU" b="1" dirty="0" smtClean="0"/>
              <a:t>позволяет сделать выводы: 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737360"/>
            <a:ext cx="10361612" cy="4709160"/>
          </a:xfrm>
        </p:spPr>
        <p:txBody>
          <a:bodyPr>
            <a:noAutofit/>
          </a:bodyPr>
          <a:lstStyle/>
          <a:p>
            <a:pPr algn="just"/>
            <a:r>
              <a:rPr lang="ru-RU" sz="2200" dirty="0" smtClean="0"/>
              <a:t>В наибольшей степени родители удовлетворены отношением педагогов к их ребенку и организацией воспитательно-образовательного процесса, характером сотрудничества родителей с педагогами ДОУ. Также родители продемонстрировали высокую степень удовлетворённости к профессионализму педагогов. </a:t>
            </a:r>
          </a:p>
          <a:p>
            <a:pPr algn="just">
              <a:buNone/>
            </a:pPr>
            <a:endParaRPr lang="ru-RU" sz="2200" dirty="0" smtClean="0"/>
          </a:p>
          <a:p>
            <a:pPr algn="just"/>
            <a:r>
              <a:rPr lang="ru-RU" sz="2200" dirty="0" smtClean="0"/>
              <a:t>Абсолютное большинство опрошенных родителей полагают, что ДОУ успешно справляется со своими задачами, выполняя функции формирования нравственных качеств у воспитанников, сохранения и развития физического и психического здоровья, целостного развития личности и интеллектуального развития детей. </a:t>
            </a:r>
          </a:p>
          <a:p>
            <a:pPr algn="just"/>
            <a:endParaRPr lang="ru-RU" sz="2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41" y="624110"/>
            <a:ext cx="9812972" cy="1280890"/>
          </a:xfrm>
        </p:spPr>
        <p:txBody>
          <a:bodyPr/>
          <a:lstStyle/>
          <a:p>
            <a:r>
              <a:rPr lang="ru-RU" b="1" dirty="0" smtClean="0"/>
              <a:t>Новая форма работы с родителями: </a:t>
            </a:r>
            <a:br>
              <a:rPr lang="ru-RU" b="1" dirty="0" smtClean="0"/>
            </a:br>
            <a:r>
              <a:rPr lang="en-US" b="1" dirty="0" smtClean="0"/>
              <a:t>QR-</a:t>
            </a:r>
            <a:r>
              <a:rPr lang="ru-RU" b="1" dirty="0" smtClean="0"/>
              <a:t>коды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25880" y="1691640"/>
            <a:ext cx="10178732" cy="475488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3000" dirty="0" smtClean="0"/>
              <a:t>Детский сад стремится идти в ногу со временем. Поэтому, педагоги ДОУ освоили курс </a:t>
            </a:r>
            <a:r>
              <a:rPr lang="ru-RU" sz="3000" b="1" dirty="0" smtClean="0"/>
              <a:t>(автор: наш старший воспитатель Ю.В. Кирей) </a:t>
            </a:r>
            <a:r>
              <a:rPr lang="ru-RU" sz="3000" dirty="0" smtClean="0"/>
              <a:t>по созданию </a:t>
            </a:r>
            <a:r>
              <a:rPr lang="en-US" sz="3000" b="1" dirty="0" smtClean="0"/>
              <a:t>QR-</a:t>
            </a:r>
            <a:r>
              <a:rPr lang="ru-RU" sz="3000" b="1" dirty="0" smtClean="0"/>
              <a:t>кодов по  работе с родителями для:</a:t>
            </a:r>
          </a:p>
          <a:p>
            <a:pPr algn="just"/>
            <a:r>
              <a:rPr lang="ru-RU" sz="3600" dirty="0" smtClean="0"/>
              <a:t>Оперативного ознакомления родителей с </a:t>
            </a:r>
            <a:r>
              <a:rPr lang="ru-RU" sz="3600" dirty="0" smtClean="0"/>
              <a:t>тематическими </a:t>
            </a:r>
            <a:r>
              <a:rPr lang="ru-RU" sz="3600" dirty="0" smtClean="0"/>
              <a:t>буклетами</a:t>
            </a:r>
            <a:r>
              <a:rPr lang="ru-RU" sz="3600" dirty="0" smtClean="0"/>
              <a:t>,</a:t>
            </a:r>
            <a:endParaRPr lang="ru-RU" sz="3600" dirty="0" smtClean="0"/>
          </a:p>
          <a:p>
            <a:pPr algn="just"/>
            <a:r>
              <a:rPr lang="ru-RU" sz="3600" dirty="0" smtClean="0"/>
              <a:t> Формирования быстрых ссылок на видео-файлы с мероприятий </a:t>
            </a:r>
            <a:r>
              <a:rPr lang="ru-RU" sz="3000" dirty="0" smtClean="0"/>
              <a:t>(примеры на слайдах</a:t>
            </a:r>
            <a:r>
              <a:rPr lang="ru-RU" sz="3000" dirty="0" smtClean="0"/>
              <a:t>).</a:t>
            </a:r>
            <a:endParaRPr lang="ru-RU" sz="3000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Admin\Desktop\Совещание заведующих 2023\слайды с альбомов\168411932716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-1"/>
            <a:ext cx="11620500" cy="6828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Совещание заведующих 2023\слайды с альбомов\16841198446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820" y="-1"/>
            <a:ext cx="11346180" cy="6944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Admin\Desktop\Совещание заведующих 2023\слайды с альбомов\168413362640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1580" y="0"/>
            <a:ext cx="10980420" cy="6903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Admin\Desktop\Совещание заведующих 2023\слайды с альбомов\16841195740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680" y="-1"/>
            <a:ext cx="1132332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Совещание заведующих 2023\слайды с альбомов\168413262838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0120" y="1"/>
            <a:ext cx="112318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Admin\Desktop\Совещание заведующих 2023\слайды с альбомов\168412009135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4420" y="30938"/>
            <a:ext cx="11117580" cy="6827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7321" y="274320"/>
            <a:ext cx="10172700" cy="2514600"/>
          </a:xfrm>
        </p:spPr>
        <p:txBody>
          <a:bodyPr>
            <a:normAutofit/>
          </a:bodyPr>
          <a:lstStyle/>
          <a:p>
            <a:r>
              <a:rPr lang="ru-RU" b="1" dirty="0" smtClean="0"/>
              <a:t>Воспитательный процесс носит открытый характер на основе сотрудничества с семьями воспитанников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5900" y="2133600"/>
            <a:ext cx="10018712" cy="377762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Создаются </a:t>
            </a:r>
            <a:r>
              <a:rPr lang="ru-RU" sz="3600" dirty="0" smtClean="0"/>
              <a:t>образовательные </a:t>
            </a:r>
            <a:r>
              <a:rPr lang="ru-RU" sz="3600" dirty="0" smtClean="0"/>
              <a:t>проекты совместно с родителями; </a:t>
            </a:r>
          </a:p>
          <a:p>
            <a:r>
              <a:rPr lang="ru-RU" sz="3600" dirty="0" smtClean="0"/>
              <a:t>Оказывается консультативная помощь;</a:t>
            </a:r>
          </a:p>
          <a:p>
            <a:r>
              <a:rPr lang="ru-RU" sz="3600" dirty="0" smtClean="0"/>
              <a:t>Родители привлекаются </a:t>
            </a:r>
            <a:r>
              <a:rPr lang="ru-RU" sz="3600" dirty="0" smtClean="0"/>
              <a:t>для проведения итоговых тематических мероприятий.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dmin\Desktop\Совещание заведующих 2023\слайды с альбомов\168413050586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" y="0"/>
            <a:ext cx="11483340" cy="6911800"/>
          </a:xfrm>
          <a:prstGeom prst="rect">
            <a:avLst/>
          </a:prstGeom>
          <a:noFill/>
        </p:spPr>
      </p:pic>
      <p:pic>
        <p:nvPicPr>
          <p:cNvPr id="24579" name="Picture 3" descr="C:\Users\Admin\Desktop\Совещание заведующих 2023\слайды с альбомов\168413310049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6520" y="0"/>
            <a:ext cx="57454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Admin\Desktop\Совещание заведующих 2023\слайды с альбомов\168411978553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1580" y="0"/>
            <a:ext cx="10980419" cy="7022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Admin\Desktop\Совещание заведующих 2023\слайды с альбомов\16841317654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0120" y="-1"/>
            <a:ext cx="11231879" cy="6858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457384" y="625969"/>
            <a:ext cx="8915400" cy="1148862"/>
          </a:xfrm>
        </p:spPr>
        <p:txBody>
          <a:bodyPr>
            <a:normAutofit/>
          </a:bodyPr>
          <a:lstStyle/>
          <a:p>
            <a:r>
              <a:rPr lang="ru-RU" sz="4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Благодарим 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Admin\Desktop\15 ноября\группа-в-составе-счастливый-играть-детей-118040520.jpg"/>
          <p:cNvPicPr>
            <a:picLocks noChangeAspect="1" noChangeArrowheads="1"/>
          </p:cNvPicPr>
          <p:nvPr/>
        </p:nvPicPr>
        <p:blipFill>
          <a:blip r:embed="rId2"/>
          <a:srcRect b="9548"/>
          <a:stretch>
            <a:fillRect/>
          </a:stretch>
        </p:blipFill>
        <p:spPr bwMode="auto">
          <a:xfrm>
            <a:off x="1595887" y="1440612"/>
            <a:ext cx="9652958" cy="5282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7208" y="624109"/>
            <a:ext cx="9566693" cy="2964479"/>
          </a:xfrm>
        </p:spPr>
        <p:txBody>
          <a:bodyPr>
            <a:noAutofit/>
          </a:bodyPr>
          <a:lstStyle/>
          <a:p>
            <a:r>
              <a:rPr lang="ru-RU" sz="4400" dirty="0" smtClean="0"/>
              <a:t>В 2022-2023 году наш ДОУ активно использует новые формы взаимодействия с родителями: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80557" y="3605841"/>
            <a:ext cx="9730597" cy="2607305"/>
          </a:xfrm>
        </p:spPr>
        <p:txBody>
          <a:bodyPr>
            <a:normAutofit/>
          </a:bodyPr>
          <a:lstStyle/>
          <a:p>
            <a:r>
              <a:rPr lang="ru-RU" sz="5400" b="1" dirty="0" err="1" smtClean="0"/>
              <a:t>Онлайн-анкетирование</a:t>
            </a:r>
            <a:r>
              <a:rPr lang="ru-RU" sz="5400" b="1" dirty="0" smtClean="0"/>
              <a:t>;</a:t>
            </a:r>
          </a:p>
          <a:p>
            <a:r>
              <a:rPr lang="en-US" sz="5400" b="1" dirty="0" smtClean="0"/>
              <a:t>QR-</a:t>
            </a:r>
            <a:r>
              <a:rPr lang="ru-RU" sz="5400" b="1" dirty="0" smtClean="0"/>
              <a:t>коды.</a:t>
            </a:r>
            <a:endParaRPr lang="ru-RU" sz="5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Новая форма работы с родителями: </a:t>
            </a:r>
            <a:r>
              <a:rPr lang="ru-RU" b="1" dirty="0" err="1" smtClean="0"/>
              <a:t>Онлайн-анкетирование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23060" y="2133600"/>
            <a:ext cx="9881552" cy="3777622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400" dirty="0" smtClean="0"/>
              <a:t>Как и во всех ДОУ, мы ежегодно изучаем мнение родителей:</a:t>
            </a:r>
          </a:p>
          <a:p>
            <a:pPr algn="just"/>
            <a:r>
              <a:rPr lang="ru-RU" sz="2400" dirty="0" smtClean="0"/>
              <a:t> об удовлетворенности условий в ДОУ: </a:t>
            </a:r>
          </a:p>
          <a:p>
            <a:pPr algn="just"/>
            <a:r>
              <a:rPr lang="ru-RU" sz="2400" dirty="0" smtClean="0"/>
              <a:t>об отношении к образовательному учреждению,</a:t>
            </a:r>
          </a:p>
          <a:p>
            <a:pPr algn="just"/>
            <a:r>
              <a:rPr lang="ru-RU" sz="2400" dirty="0" smtClean="0"/>
              <a:t> о восприятии ими отдельных сторон воспитательно-образовательного процесса. </a:t>
            </a:r>
          </a:p>
          <a:p>
            <a:pPr algn="just">
              <a:buNone/>
            </a:pPr>
            <a:r>
              <a:rPr lang="ru-RU" sz="2400" dirty="0" smtClean="0"/>
              <a:t>Однако мы ушли от бумажных анкет, </a:t>
            </a:r>
            <a:r>
              <a:rPr lang="ru-RU" sz="2400" dirty="0" smtClean="0"/>
              <a:t>уже как, </a:t>
            </a:r>
            <a:r>
              <a:rPr lang="ru-RU" sz="2400" dirty="0" smtClean="0"/>
              <a:t>второй учебный год </a:t>
            </a:r>
            <a:r>
              <a:rPr lang="ru-RU" sz="2400" dirty="0" smtClean="0"/>
              <a:t>перешли </a:t>
            </a:r>
            <a:r>
              <a:rPr lang="ru-RU" sz="2400" dirty="0" smtClean="0"/>
              <a:t>в электронные, тем самым, сэкономив на бумаге и краске, а также </a:t>
            </a:r>
            <a:r>
              <a:rPr lang="ru-RU" sz="2400" dirty="0" smtClean="0"/>
              <a:t>сократили </a:t>
            </a:r>
            <a:r>
              <a:rPr lang="ru-RU" sz="2400" dirty="0" smtClean="0"/>
              <a:t>время на анализ полученных данных.</a:t>
            </a:r>
          </a:p>
          <a:p>
            <a:pPr algn="just">
              <a:buNone/>
            </a:pPr>
            <a:r>
              <a:rPr lang="ru-RU" sz="2400" dirty="0" smtClean="0"/>
              <a:t>Плюс, родители </a:t>
            </a:r>
            <a:r>
              <a:rPr lang="ru-RU" sz="2400" dirty="0" smtClean="0"/>
              <a:t>оперативно «с </a:t>
            </a:r>
            <a:r>
              <a:rPr lang="ru-RU" sz="2400" dirty="0" smtClean="0"/>
              <a:t>желанием и интересом» ответили на все наши вопросы.   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7321" y="646970"/>
            <a:ext cx="4091939" cy="5662390"/>
          </a:xfrm>
        </p:spPr>
        <p:txBody>
          <a:bodyPr>
            <a:normAutofit/>
          </a:bodyPr>
          <a:lstStyle/>
          <a:p>
            <a:r>
              <a:rPr lang="ru-RU" dirty="0" smtClean="0"/>
              <a:t>Ознакомиться с формой можно по ссылке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en-US" dirty="0" smtClean="0">
                <a:hlinkClick r:id="rId2"/>
              </a:rPr>
              <a:t>https://forms.gle/Hy6QmaVbrjUs4H6N8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или по </a:t>
            </a:r>
            <a:r>
              <a:rPr lang="en-US" dirty="0" err="1" smtClean="0"/>
              <a:t>qr</a:t>
            </a:r>
            <a:r>
              <a:rPr lang="en-US" dirty="0" smtClean="0"/>
              <a:t>-</a:t>
            </a:r>
            <a:r>
              <a:rPr lang="ru-RU" dirty="0" smtClean="0"/>
              <a:t>коду</a:t>
            </a:r>
            <a:endParaRPr lang="ru-RU" dirty="0"/>
          </a:p>
        </p:txBody>
      </p:sp>
      <p:pic>
        <p:nvPicPr>
          <p:cNvPr id="1026" name="Picture 2" descr="C:\Users\Admin\Downloads\QR-Cod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9340" y="777240"/>
            <a:ext cx="5695584" cy="53028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8781" y="274320"/>
            <a:ext cx="9835832" cy="1630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Проведенное анкетирование показало, что родители довольны работой ДОУ, которое посещает их ребенок.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51560" y="1897380"/>
            <a:ext cx="10698480" cy="40138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Удовлетворенность родителей в целом дошкольным учреждением проявляется  в их высоком уровне удовлетворенности отдельными составляющим образовательного процесса. </a:t>
            </a:r>
          </a:p>
          <a:p>
            <a:r>
              <a:rPr lang="ru-RU" dirty="0" smtClean="0"/>
              <a:t>В качестве основных составляющих в исследовании рассматривались:</a:t>
            </a:r>
          </a:p>
          <a:p>
            <a:r>
              <a:rPr lang="ru-RU" dirty="0" smtClean="0"/>
              <a:t>-организация учебно-воспитательного процесса (90%);</a:t>
            </a:r>
          </a:p>
          <a:p>
            <a:r>
              <a:rPr lang="ru-RU" dirty="0" smtClean="0"/>
              <a:t>- состояние материально-технической базы учреждения (64 %) ;</a:t>
            </a:r>
          </a:p>
          <a:p>
            <a:r>
              <a:rPr lang="ru-RU" dirty="0" smtClean="0"/>
              <a:t>- профессионализм педагогов (87 %);</a:t>
            </a:r>
          </a:p>
          <a:p>
            <a:r>
              <a:rPr lang="ru-RU" dirty="0" smtClean="0"/>
              <a:t>- взаимоотношения педагогов с воспитанниками (90 %);</a:t>
            </a:r>
          </a:p>
          <a:p>
            <a:r>
              <a:rPr lang="ru-RU" dirty="0" smtClean="0"/>
              <a:t>- взаимоотношение педагогов с родителями (90 %);</a:t>
            </a:r>
          </a:p>
          <a:p>
            <a:pPr>
              <a:buNone/>
            </a:pPr>
            <a:r>
              <a:rPr lang="ru-RU" dirty="0" smtClean="0"/>
              <a:t>Проведенное исследование продемонстрировало высокий уровень удовлетворенности родителей практически всеми составляющими образовательного процесса.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7922" y="166910"/>
            <a:ext cx="10001640" cy="73886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Удовлетворенность родителей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5778" name="Picture 2" descr="C:\Users\Admin\Downloads\166908566233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669" y="981738"/>
            <a:ext cx="10118784" cy="5669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Диаграмма ответов в Формах. Вопрос: Какую группу посещает Ваш ребенок?. Количество ответов: 39 ответов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Диаграмма ответов в Формах. Вопрос: Какую группу посещает Ваш ребенок?. Количество ответов: 39 ответов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Диаграмма ответов в Формах. Вопрос: Какую группу посещает Ваш ребенок?. Количество ответов: 39 ответов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7" name="Picture 7" descr="C:\Users\Admin\Downloads\16690857284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4513" y="337527"/>
            <a:ext cx="10213675" cy="6124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heme/theme1.xml><?xml version="1.0" encoding="utf-8"?>
<a:theme xmlns:a="http://schemas.openxmlformats.org/drawingml/2006/main" name="Легкий дым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6661</TotalTime>
  <Words>444</Words>
  <Application>Microsoft Office PowerPoint</Application>
  <PresentationFormat>Произвольный</PresentationFormat>
  <Paragraphs>41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Легкий дым</vt:lpstr>
      <vt:lpstr>Слайд 1</vt:lpstr>
      <vt:lpstr>В нашем ДОУ созданы условия поддержки родителей (законных представителей) в воспитании детей, охране и укреплении их здоровья. Используется всё многообразие форм вовлечения семей в образовательную деятельность и жизнь ДОУ. </vt:lpstr>
      <vt:lpstr>Воспитательный процесс носит открытый характер на основе сотрудничества с семьями воспитанников</vt:lpstr>
      <vt:lpstr>В 2022-2023 году наш ДОУ активно использует новые формы взаимодействия с родителями:</vt:lpstr>
      <vt:lpstr>Новая форма работы с родителями: Онлайн-анкетирование</vt:lpstr>
      <vt:lpstr>Ознакомиться с формой можно по ссылке   https://forms.gle/Hy6QmaVbrjUs4H6N8  или по qr-коду</vt:lpstr>
      <vt:lpstr>Проведенное анкетирование показало, что родители довольны работой ДОУ, которое посещает их ребенок. </vt:lpstr>
      <vt:lpstr>Удовлетворенность родителей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Проведенное исследование  позволяет сделать выводы:  </vt:lpstr>
      <vt:lpstr>Новая форма работы с родителями:  QR-коды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</dc:creator>
  <cp:lastModifiedBy>Пользователь Windows</cp:lastModifiedBy>
  <cp:revision>434</cp:revision>
  <dcterms:created xsi:type="dcterms:W3CDTF">2021-10-19T10:50:53Z</dcterms:created>
  <dcterms:modified xsi:type="dcterms:W3CDTF">2023-05-22T02:54:23Z</dcterms:modified>
</cp:coreProperties>
</file>